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5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5" r:id="rId21"/>
    <p:sldId id="288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6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99CC00"/>
    <a:srgbClr val="A30D5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24" autoAdjust="0"/>
  </p:normalViewPr>
  <p:slideViewPr>
    <p:cSldViewPr>
      <p:cViewPr varScale="1">
        <p:scale>
          <a:sx n="73" d="100"/>
          <a:sy n="73" d="100"/>
        </p:scale>
        <p:origin x="10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A6A14-B142-49EC-941D-1BB02C60EEB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77610-1C16-4777-8EEA-F7F63CFF2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15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77610-1C16-4777-8EEA-F7F63CFF253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3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4876800"/>
            <a:ext cx="87174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Monotype Corsiva" pitchFamily="66" charset="0"/>
                <a:cs typeface="NikoshBAN" pitchFamily="2" charset="0"/>
              </a:rPr>
              <a:t>Welcome to you all.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620000" cy="449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1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egetable_garden_tomato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754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90948" y="76200"/>
            <a:ext cx="8915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FF"/>
                </a:solidFill>
                <a:latin typeface="Arial Narrow" pitchFamily="34" charset="0"/>
              </a:rPr>
              <a:t>Rule-2: </a:t>
            </a:r>
            <a:r>
              <a:rPr lang="bn-BD" sz="4000" b="1" dirty="0">
                <a:latin typeface="Arial Narrow" pitchFamily="34" charset="0"/>
              </a:rPr>
              <a:t>কোন </a:t>
            </a:r>
            <a:r>
              <a:rPr lang="en-US" sz="4000" b="1" dirty="0">
                <a:latin typeface="Arial Narrow" pitchFamily="34" charset="0"/>
              </a:rPr>
              <a:t>sentence </a:t>
            </a:r>
            <a:r>
              <a:rPr lang="bn-BD" sz="4000" b="1" dirty="0">
                <a:latin typeface="Arial Narrow" pitchFamily="34" charset="0"/>
              </a:rPr>
              <a:t>এ </a:t>
            </a:r>
            <a:r>
              <a:rPr lang="en-US" sz="4000" b="1" dirty="0" smtClean="0">
                <a:latin typeface="Arial Narrow" pitchFamily="34" charset="0"/>
              </a:rPr>
              <a:t>so that / in order that</a:t>
            </a:r>
            <a:r>
              <a:rPr lang="bn-BD" sz="4000" b="1" dirty="0" smtClean="0">
                <a:latin typeface="Arial Narrow" pitchFamily="34" charset="0"/>
              </a:rPr>
              <a:t> </a:t>
            </a:r>
            <a:r>
              <a:rPr lang="bn-BD" sz="4000" b="1" dirty="0">
                <a:latin typeface="Arial Narrow" pitchFamily="34" charset="0"/>
              </a:rPr>
              <a:t>থাকলে </a:t>
            </a:r>
            <a:r>
              <a:rPr lang="bn-BD" sz="4000" b="1" dirty="0" smtClean="0">
                <a:latin typeface="Arial Narrow" pitchFamily="34" charset="0"/>
              </a:rPr>
              <a:t>এর পরের </a:t>
            </a:r>
            <a:r>
              <a:rPr lang="bn-BD" sz="4000" b="1" dirty="0">
                <a:latin typeface="Arial Narrow" pitchFamily="34" charset="0"/>
              </a:rPr>
              <a:t>অংশের গঠন হবে,-</a:t>
            </a:r>
            <a:r>
              <a:rPr lang="en-US" sz="4000" b="1" dirty="0">
                <a:latin typeface="Arial Narrow" pitchFamily="34" charset="0"/>
              </a:rPr>
              <a:t> Sub + </a:t>
            </a:r>
            <a:r>
              <a:rPr lang="en-US" sz="4000" b="1" dirty="0" smtClean="0">
                <a:latin typeface="Arial Narrow" pitchFamily="34" charset="0"/>
              </a:rPr>
              <a:t>can / could, may / might + </a:t>
            </a:r>
            <a:r>
              <a:rPr lang="en-US" sz="4000" b="1" dirty="0">
                <a:latin typeface="Arial Narrow" pitchFamily="34" charset="0"/>
              </a:rPr>
              <a:t>verb + </a:t>
            </a:r>
            <a:r>
              <a:rPr lang="en-US" sz="4000" b="1" dirty="0" err="1">
                <a:latin typeface="Arial Narrow" pitchFamily="34" charset="0"/>
              </a:rPr>
              <a:t>exten</a:t>
            </a:r>
            <a:r>
              <a:rPr lang="en-US" sz="4000" b="1" dirty="0">
                <a:latin typeface="Arial Narrow" pitchFamily="34" charset="0"/>
              </a:rPr>
              <a:t>.</a:t>
            </a:r>
            <a:r>
              <a:rPr lang="bn-BD" sz="4000" b="1" dirty="0">
                <a:latin typeface="Arial Narrow" pitchFamily="34" charset="0"/>
              </a:rPr>
              <a:t> </a:t>
            </a:r>
            <a:r>
              <a:rPr lang="en-US" sz="4000" b="1" dirty="0">
                <a:latin typeface="Arial Narrow" pitchFamily="34" charset="0"/>
              </a:rPr>
              <a:t> For example</a:t>
            </a:r>
            <a:r>
              <a:rPr lang="en-US" sz="4000" b="1" dirty="0" smtClean="0">
                <a:latin typeface="Arial Narrow" pitchFamily="34" charset="0"/>
              </a:rPr>
              <a:t>:-</a:t>
            </a:r>
            <a:r>
              <a:rPr lang="bn-BD" sz="4000" b="1" dirty="0" smtClean="0">
                <a:latin typeface="Arial Narrow" pitchFamily="34" charset="0"/>
              </a:rPr>
              <a:t> 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3551" y="5486400"/>
            <a:ext cx="5920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We eat vegetables so that-</a:t>
            </a:r>
            <a:endParaRPr lang="en-US" sz="4000" b="1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148" y="6019800"/>
            <a:ext cx="5493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we can get vitamin C.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8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onit\Desktop\pp\2010-04-09-20-37-29-021229800-f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780" y="76199"/>
            <a:ext cx="8512420" cy="532655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5422320"/>
            <a:ext cx="9349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He catches fishes in the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Haore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in order that-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" y="6016228"/>
            <a:ext cx="8031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he may support his </a:t>
            </a:r>
            <a:r>
              <a:rPr lang="en-US" sz="4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family well.</a:t>
            </a:r>
            <a:endParaRPr lang="en-US" sz="40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88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6" y="44244"/>
            <a:ext cx="8763000" cy="5024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1054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They eat balance diet so that-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8674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hey may lead a healthy life. </a:t>
            </a:r>
            <a:endParaRPr lang="en-US" sz="4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5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92" y="15240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Rule-3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 sooner had …..than / Hardly had …..before / Scarcely had ……when </a:t>
            </a:r>
            <a:r>
              <a:rPr lang="bn-BD" sz="3600" dirty="0" smtClean="0">
                <a:latin typeface="Times New Roman" pitchFamily="18" charset="0"/>
              </a:rPr>
              <a:t>যুক্ত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Sentence</a:t>
            </a:r>
            <a:r>
              <a:rPr lang="bn-BD" sz="3600" dirty="0" smtClean="0">
                <a:latin typeface="Times New Roman" pitchFamily="18" charset="0"/>
              </a:rPr>
              <a:t> এর পরের অংশ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Past indefinite  Tense </a:t>
            </a:r>
            <a:r>
              <a:rPr lang="bn-BD" sz="3600" dirty="0" smtClean="0">
                <a:latin typeface="Times New Roman" pitchFamily="18" charset="0"/>
              </a:rPr>
              <a:t>এ লিখতে হয় । যেমন-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743200"/>
            <a:ext cx="47244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4001869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 sooner had we reached the station-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2497" y="5068669"/>
            <a:ext cx="3628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train left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8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61060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6482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Scarcely had the teacher entered the class room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1304" y="5358618"/>
            <a:ext cx="6538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hen </a:t>
            </a:r>
            <a:r>
              <a:rPr lang="en-US" sz="4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 students stood up</a:t>
            </a:r>
            <a:r>
              <a:rPr lang="en-US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2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2" y="152401"/>
            <a:ext cx="8399208" cy="5105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211096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Hardly had the sun set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6516" y="5923766"/>
            <a:ext cx="6853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before </a:t>
            </a:r>
            <a:r>
              <a:rPr lang="en-US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 returned home.</a:t>
            </a:r>
            <a:endParaRPr lang="en-US" sz="4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5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83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Rule-4: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It is high time / It is time </a:t>
            </a:r>
            <a:r>
              <a:rPr lang="bn-BD" sz="3600" dirty="0">
                <a:latin typeface="Times New Roman" pitchFamily="18" charset="0"/>
              </a:rPr>
              <a:t>যুক্ত</a:t>
            </a:r>
            <a:r>
              <a:rPr lang="bn-BD" sz="3200" dirty="0">
                <a:latin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Sentence</a:t>
            </a:r>
            <a:r>
              <a:rPr lang="bn-BD" sz="3200" dirty="0">
                <a:latin typeface="Times New Roman" pitchFamily="18" charset="0"/>
              </a:rPr>
              <a:t> </a:t>
            </a:r>
            <a:r>
              <a:rPr lang="bn-BD" sz="3600" dirty="0">
                <a:latin typeface="Times New Roman" pitchFamily="18" charset="0"/>
              </a:rPr>
              <a:t>এর পরের অংশ </a:t>
            </a:r>
            <a:r>
              <a:rPr lang="en-US" sz="3600" dirty="0">
                <a:latin typeface="Times New Roman" pitchFamily="18" charset="0"/>
              </a:rPr>
              <a:t>S</a:t>
            </a:r>
            <a:r>
              <a:rPr lang="en-US" sz="3600" dirty="0" smtClean="0">
                <a:latin typeface="Times New Roman" pitchFamily="18" charset="0"/>
              </a:rPr>
              <a:t>imple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Past Tens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bn-BD" sz="3600" dirty="0">
                <a:latin typeface="Times New Roman" pitchFamily="18" charset="0"/>
              </a:rPr>
              <a:t>এ লিখতে হয় । </a:t>
            </a:r>
            <a:r>
              <a:rPr lang="bn-BD" sz="2400" dirty="0">
                <a:latin typeface="Times New Roman" pitchFamily="18" charset="0"/>
              </a:rPr>
              <a:t>যেমন</a:t>
            </a:r>
            <a:r>
              <a:rPr lang="bn-BD" sz="3600" dirty="0">
                <a:latin typeface="Times New Roman" pitchFamily="18" charset="0"/>
              </a:rPr>
              <a:t>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1894436"/>
            <a:ext cx="3228975" cy="3363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36" y="1524000"/>
            <a:ext cx="5105400" cy="403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257800"/>
            <a:ext cx="3254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It is high time-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891946"/>
            <a:ext cx="3330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hey left home</a:t>
            </a:r>
            <a:endParaRPr lang="en-US" sz="40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1326" y="5257800"/>
            <a:ext cx="3254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It is high time-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2500" y="5845314"/>
            <a:ext cx="430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They met together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9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660" y="15240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Rule-5: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Unless negative word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তাই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unless </a:t>
            </a:r>
            <a:r>
              <a:rPr lang="bn-BD" sz="3200" dirty="0" smtClean="0">
                <a:latin typeface="Times New Roman" pitchFamily="18" charset="0"/>
              </a:rPr>
              <a:t>যুক্ত</a:t>
            </a:r>
            <a:r>
              <a:rPr lang="bn-BD" sz="2800" dirty="0" smtClean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Clause</a:t>
            </a:r>
            <a:r>
              <a:rPr lang="bn-BD" sz="2800" dirty="0" smtClean="0">
                <a:latin typeface="Times New Roman" pitchFamily="18" charset="0"/>
              </a:rPr>
              <a:t> </a:t>
            </a:r>
            <a:r>
              <a:rPr lang="bn-BD" sz="3200" dirty="0" smtClean="0">
                <a:latin typeface="Times New Roman" pitchFamily="18" charset="0"/>
              </a:rPr>
              <a:t>এর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bn-BD" sz="3200" dirty="0" smtClean="0">
                <a:latin typeface="Times New Roman" pitchFamily="18" charset="0"/>
              </a:rPr>
              <a:t>সাথে </a:t>
            </a:r>
            <a:r>
              <a:rPr lang="en-US" sz="3200" dirty="0" smtClean="0">
                <a:latin typeface="Times New Roman" pitchFamily="18" charset="0"/>
              </a:rPr>
              <a:t>not </a:t>
            </a:r>
            <a:r>
              <a:rPr lang="bn-BD" sz="3200" dirty="0" smtClean="0">
                <a:latin typeface="Times New Roman" pitchFamily="18" charset="0"/>
              </a:rPr>
              <a:t>বসেনা এবং এর পরের অংশে </a:t>
            </a:r>
            <a:r>
              <a:rPr lang="en-US" sz="3200" dirty="0" smtClean="0">
                <a:latin typeface="Times New Roman" pitchFamily="18" charset="0"/>
              </a:rPr>
              <a:t>Will / Imperative format </a:t>
            </a:r>
            <a:r>
              <a:rPr lang="bn-BD" sz="3200" dirty="0" smtClean="0">
                <a:latin typeface="Times New Roman" pitchFamily="18" charset="0"/>
              </a:rPr>
              <a:t>এ লিখতে 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bn-BD" sz="3200" dirty="0" smtClean="0">
                <a:latin typeface="Times New Roman" pitchFamily="18" charset="0"/>
              </a:rPr>
              <a:t>হয় </a:t>
            </a:r>
            <a:r>
              <a:rPr lang="bn-BD" sz="3200" dirty="0">
                <a:latin typeface="Times New Roman" pitchFamily="18" charset="0"/>
              </a:rPr>
              <a:t>। যেমন-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27294"/>
            <a:ext cx="4267200" cy="3249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24000"/>
            <a:ext cx="32766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6200" y="4800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Unless you study more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546431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you will fail.</a:t>
            </a:r>
            <a:endParaRPr lang="en-US" sz="40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42672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Unless you practice more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2008" y="46482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you will know nothing.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52578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Come at8pm unless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58674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will phone.</a:t>
            </a:r>
            <a:endParaRPr lang="en-US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22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Rule-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If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Clause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Sub.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were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থাকলে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Principal clause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Sub.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এর পর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might / could / would +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ext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বসে।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যেমন-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5874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If I were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Nazrul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4191000"/>
            <a:ext cx="1733550" cy="1300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722060"/>
            <a:ext cx="3048001" cy="3621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867" y="1295400"/>
            <a:ext cx="3676733" cy="2666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6197025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If I were a bird,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679918" y="3532966"/>
            <a:ext cx="504825" cy="6580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505200" y="3733800"/>
            <a:ext cx="6096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1400" y="5589885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I would write many songs. 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6199485"/>
            <a:ext cx="4802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I would fly in the sky. 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01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3403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Rule-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If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Clause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present indefinite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principal clause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future indefinite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হয়।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যেমন-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Bodoni MT Poster Compressed" pitchFamily="18" charset="0"/>
                <a:cs typeface="Times New Roman" pitchFamily="18" charset="0"/>
              </a:rPr>
              <a:t>If it rains, </a:t>
            </a:r>
            <a:endParaRPr lang="en-US" sz="4400" dirty="0">
              <a:solidFill>
                <a:srgbClr val="FF0000"/>
              </a:solidFill>
              <a:latin typeface="Bodoni MT Poster Compressed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10668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Bodoni MT Poster Compressed" pitchFamily="18" charset="0"/>
              </a:rPr>
              <a:t>If he wants ,  </a:t>
            </a:r>
            <a:endParaRPr lang="en-US" sz="4400" dirty="0">
              <a:solidFill>
                <a:srgbClr val="FF0000"/>
              </a:solidFill>
              <a:latin typeface="Bodoni MT Poster Compresse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05740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Rule-</a:t>
            </a:r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If </a:t>
            </a:r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bn-BD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Clause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টি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past indefinite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principal clause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past conditional (would, might, could 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হয়। </a:t>
            </a:r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যেমন-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2819400"/>
            <a:ext cx="1721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Bodoni MT Poster Compressed" pitchFamily="18" charset="0"/>
              </a:rPr>
              <a:t>If he came, </a:t>
            </a:r>
            <a:endParaRPr lang="en-US" sz="4400" dirty="0">
              <a:solidFill>
                <a:srgbClr val="FF0000"/>
              </a:solidFill>
              <a:latin typeface="Bodoni MT Poster Compres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2811959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Bodoni MT Poster Compressed" pitchFamily="18" charset="0"/>
              </a:rPr>
              <a:t>If I had a lot of money,</a:t>
            </a:r>
            <a:endParaRPr lang="en-US" sz="4400" dirty="0">
              <a:solidFill>
                <a:srgbClr val="FF0000"/>
              </a:solidFill>
              <a:latin typeface="Bodoni MT Poster Compres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8100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Rule-</a:t>
            </a:r>
            <a:r>
              <a:rPr lang="en-US" sz="24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If </a:t>
            </a:r>
            <a:r>
              <a:rPr lang="bn-BD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bn-BD" sz="2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Clause</a:t>
            </a:r>
            <a:r>
              <a:rPr lang="bn-BD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টি</a:t>
            </a:r>
            <a:r>
              <a:rPr lang="en-US" sz="2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past perfect </a:t>
            </a:r>
            <a:r>
              <a:rPr lang="bn-BD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principal clause </a:t>
            </a:r>
            <a:r>
              <a:rPr lang="bn-BD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perfect  conditional (would have, might have, could have) </a:t>
            </a:r>
            <a:r>
              <a:rPr lang="bn-BD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হয়। </a:t>
            </a:r>
            <a:r>
              <a:rPr lang="bn-BD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যেমন-</a:t>
            </a:r>
            <a:endParaRPr lang="en-US" sz="2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8768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Bodoni MT Poster Compressed" pitchFamily="18" charset="0"/>
              </a:rPr>
              <a:t>If I had seen him,</a:t>
            </a:r>
            <a:endParaRPr lang="en-US" sz="4400" dirty="0">
              <a:solidFill>
                <a:srgbClr val="FF0000"/>
              </a:solidFill>
              <a:latin typeface="Bodoni MT Poster Compres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6388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Bodoni MT Poster Compressed" pitchFamily="18" charset="0"/>
              </a:rPr>
              <a:t>If he  had tried ,</a:t>
            </a:r>
            <a:endParaRPr lang="en-US" sz="4400" dirty="0">
              <a:solidFill>
                <a:srgbClr val="FF0000"/>
              </a:solidFill>
              <a:latin typeface="Bodoni MT Poster Compres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5928" y="1066800"/>
            <a:ext cx="2230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latin typeface="Bodoni MT Poster Compressed" pitchFamily="18" charset="0"/>
                <a:cs typeface="Times New Roman" pitchFamily="18" charset="0"/>
              </a:rPr>
              <a:t>we will not go.</a:t>
            </a:r>
            <a:endParaRPr lang="en-US" sz="4400" dirty="0">
              <a:solidFill>
                <a:srgbClr val="0000FF"/>
              </a:solidFill>
              <a:latin typeface="Bodoni MT Poster Compressed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10668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latin typeface="Bodoni MT Poster Compressed" pitchFamily="18" charset="0"/>
              </a:rPr>
              <a:t> I shall help him. </a:t>
            </a:r>
            <a:endParaRPr lang="en-US" sz="4400" dirty="0">
              <a:solidFill>
                <a:srgbClr val="0000FF"/>
              </a:solidFill>
              <a:latin typeface="Bodoni MT Poster Compresse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7454" y="2819400"/>
            <a:ext cx="1699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latin typeface="Bodoni MT Poster Compressed" pitchFamily="18" charset="0"/>
              </a:rPr>
              <a:t>I would go.</a:t>
            </a:r>
            <a:endParaRPr lang="en-US" sz="4400" dirty="0">
              <a:solidFill>
                <a:srgbClr val="0000FF"/>
              </a:solidFill>
              <a:latin typeface="Bodoni MT Poster Compres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2811959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latin typeface="Bodoni MT Poster Compressed" pitchFamily="18" charset="0"/>
              </a:rPr>
              <a:t>I would buy a car.</a:t>
            </a:r>
            <a:endParaRPr lang="en-US" sz="4400" dirty="0">
              <a:solidFill>
                <a:srgbClr val="0000FF"/>
              </a:solidFill>
              <a:latin typeface="Bodoni MT Poster Compres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48768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latin typeface="Bodoni MT Poster Compressed" pitchFamily="18" charset="0"/>
              </a:rPr>
              <a:t>I might have told him the news.</a:t>
            </a:r>
            <a:endParaRPr lang="en-US" sz="4400" dirty="0">
              <a:solidFill>
                <a:srgbClr val="0000FF"/>
              </a:solidFill>
              <a:latin typeface="Bodoni MT Poster Compresse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56388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latin typeface="Bodoni MT Poster Compressed" pitchFamily="18" charset="0"/>
              </a:rPr>
              <a:t>he would have got GPA-5.</a:t>
            </a:r>
            <a:endParaRPr lang="en-US" sz="4400" dirty="0">
              <a:solidFill>
                <a:srgbClr val="0000FF"/>
              </a:solidFill>
              <a:latin typeface="Bodoni MT Poster Compres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0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996154"/>
            <a:ext cx="495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Lucida Calligraphy" pitchFamily="66" charset="0"/>
                <a:cs typeface="NikoshBAN" pitchFamily="2" charset="0"/>
              </a:rPr>
              <a:t> Md. </a:t>
            </a:r>
            <a:r>
              <a:rPr lang="en-US" b="1" dirty="0" err="1" smtClean="0">
                <a:latin typeface="Lucida Calligraphy" pitchFamily="66" charset="0"/>
                <a:cs typeface="NikoshBAN" pitchFamily="2" charset="0"/>
              </a:rPr>
              <a:t>Nur</a:t>
            </a:r>
            <a:r>
              <a:rPr lang="en-US" b="1" dirty="0" smtClean="0">
                <a:latin typeface="Lucida Calligraphy" pitchFamily="66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Lucida Calligraphy" pitchFamily="66" charset="0"/>
                <a:cs typeface="NikoshBAN" pitchFamily="2" charset="0"/>
              </a:rPr>
              <a:t>Kutubul</a:t>
            </a:r>
            <a:r>
              <a:rPr lang="en-US" b="1" dirty="0" smtClean="0">
                <a:latin typeface="Lucida Calligraphy" pitchFamily="66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Lucida Calligraphy" pitchFamily="66" charset="0"/>
                <a:cs typeface="NikoshBAN" pitchFamily="2" charset="0"/>
              </a:rPr>
              <a:t>Alam</a:t>
            </a:r>
            <a:r>
              <a:rPr lang="en-US" b="1" dirty="0" smtClean="0">
                <a:latin typeface="Lucida Calligraphy" pitchFamily="66" charset="0"/>
                <a:cs typeface="NikoshBAN" pitchFamily="2" charset="0"/>
              </a:rPr>
              <a:t> </a:t>
            </a:r>
            <a:r>
              <a:rPr lang="en-US" b="1" dirty="0">
                <a:latin typeface="Lucida Calligraphy" pitchFamily="66" charset="0"/>
                <a:cs typeface="NikoshBAN" pitchFamily="2" charset="0"/>
              </a:rPr>
              <a:t>.</a:t>
            </a:r>
            <a:r>
              <a:rPr lang="en-US" b="1" dirty="0" err="1" smtClean="0">
                <a:latin typeface="Lucida Calligraphy" pitchFamily="66" charset="0"/>
                <a:cs typeface="NikoshBAN" pitchFamily="2" charset="0"/>
              </a:rPr>
              <a:t>M.A;B.ed</a:t>
            </a:r>
            <a:endParaRPr lang="en-US" b="1" dirty="0">
              <a:latin typeface="Lucida Calligraphy" pitchFamily="66" charset="0"/>
              <a:cs typeface="NikoshBAN" pitchFamily="2" charset="0"/>
            </a:endParaRPr>
          </a:p>
          <a:p>
            <a:pPr algn="ctr"/>
            <a:r>
              <a:rPr lang="en-US" b="1" dirty="0">
                <a:latin typeface="Lucida Calligraphy" pitchFamily="66" charset="0"/>
                <a:cs typeface="NikoshBAN" pitchFamily="2" charset="0"/>
              </a:rPr>
              <a:t> </a:t>
            </a:r>
            <a:r>
              <a:rPr lang="en-US" b="1" dirty="0" smtClean="0">
                <a:latin typeface="Lucida Calligraphy" pitchFamily="66" charset="0"/>
                <a:cs typeface="NikoshBAN" pitchFamily="2" charset="0"/>
              </a:rPr>
              <a:t>ICT Teacher</a:t>
            </a:r>
            <a:endParaRPr lang="en-US" b="1" dirty="0">
              <a:latin typeface="Lucida Calligraphy" pitchFamily="66" charset="0"/>
              <a:cs typeface="NikoshBAN" pitchFamily="2" charset="0"/>
            </a:endParaRPr>
          </a:p>
          <a:p>
            <a:pPr algn="ctr"/>
            <a:r>
              <a:rPr lang="en-US" b="1" dirty="0">
                <a:latin typeface="Lucida Calligraphy" pitchFamily="66" charset="0"/>
                <a:cs typeface="NikoshBAN" pitchFamily="2" charset="0"/>
              </a:rPr>
              <a:t> </a:t>
            </a:r>
            <a:r>
              <a:rPr lang="en-US" b="1" dirty="0" err="1">
                <a:latin typeface="Lucida Calligraphy" pitchFamily="66" charset="0"/>
                <a:cs typeface="NikoshBAN" pitchFamily="2" charset="0"/>
              </a:rPr>
              <a:t>Shaplakali</a:t>
            </a:r>
            <a:r>
              <a:rPr lang="en-US" b="1" dirty="0">
                <a:latin typeface="Lucida Calligraphy" pitchFamily="66" charset="0"/>
                <a:cs typeface="NikoshBAN" pitchFamily="2" charset="0"/>
              </a:rPr>
              <a:t> </a:t>
            </a:r>
            <a:r>
              <a:rPr lang="en-US" b="1" dirty="0" err="1">
                <a:latin typeface="Lucida Calligraphy" pitchFamily="66" charset="0"/>
                <a:cs typeface="NikoshBAN" pitchFamily="2" charset="0"/>
              </a:rPr>
              <a:t>Adarsha</a:t>
            </a:r>
            <a:r>
              <a:rPr lang="en-US" b="1" dirty="0">
                <a:latin typeface="Lucida Calligraphy" pitchFamily="66" charset="0"/>
                <a:cs typeface="NikoshBAN" pitchFamily="2" charset="0"/>
              </a:rPr>
              <a:t> Secondary School</a:t>
            </a:r>
          </a:p>
          <a:p>
            <a:pPr algn="ctr"/>
            <a:r>
              <a:rPr lang="en-US" b="1" dirty="0">
                <a:latin typeface="Lucida Calligraphy" pitchFamily="66" charset="0"/>
                <a:cs typeface="NikoshBAN" pitchFamily="2" charset="0"/>
              </a:rPr>
              <a:t> </a:t>
            </a:r>
            <a:r>
              <a:rPr lang="en-US" b="1" dirty="0" err="1">
                <a:latin typeface="Lucida Calligraphy" pitchFamily="66" charset="0"/>
                <a:cs typeface="NikoshBAN" pitchFamily="2" charset="0"/>
              </a:rPr>
              <a:t>Jibannagar</a:t>
            </a:r>
            <a:r>
              <a:rPr lang="en-US" b="1" dirty="0">
                <a:latin typeface="Lucida Calligraphy" pitchFamily="66" charset="0"/>
                <a:cs typeface="NikoshBAN" pitchFamily="2" charset="0"/>
              </a:rPr>
              <a:t> , </a:t>
            </a:r>
            <a:r>
              <a:rPr lang="en-US" b="1" dirty="0" err="1">
                <a:latin typeface="Lucida Calligraphy" pitchFamily="66" charset="0"/>
                <a:cs typeface="NikoshBAN" pitchFamily="2" charset="0"/>
              </a:rPr>
              <a:t>Chuadanga</a:t>
            </a:r>
            <a:endParaRPr lang="en-US" b="1" dirty="0">
              <a:latin typeface="Lucida Calligraphy" pitchFamily="66" charset="0"/>
              <a:cs typeface="NikoshBAN" pitchFamily="2" charset="0"/>
            </a:endParaRPr>
          </a:p>
          <a:p>
            <a:pPr algn="ctr"/>
            <a:r>
              <a:rPr lang="en-US" b="1" dirty="0">
                <a:latin typeface="Lucida Calligraphy" pitchFamily="66" charset="0"/>
                <a:cs typeface="NikoshBAN" pitchFamily="2" charset="0"/>
              </a:rPr>
              <a:t> Cell </a:t>
            </a:r>
            <a:r>
              <a:rPr lang="en-US" b="1" dirty="0" smtClean="0">
                <a:latin typeface="Lucida Calligraphy" pitchFamily="66" charset="0"/>
                <a:cs typeface="NikoshBAN" pitchFamily="2" charset="0"/>
              </a:rPr>
              <a:t>phone-</a:t>
            </a:r>
            <a:r>
              <a:rPr lang="en-US" b="1" dirty="0" smtClean="0">
                <a:latin typeface="Lucida Calligraphy" pitchFamily="66" charset="0"/>
                <a:cs typeface="Arial" pitchFamily="34" charset="0"/>
              </a:rPr>
              <a:t>01913207130</a:t>
            </a:r>
            <a:endParaRPr lang="en-US" b="1" dirty="0">
              <a:latin typeface="Lucida Calligraphy" pitchFamily="66" charset="0"/>
              <a:cs typeface="NikoshBAN" pitchFamily="2" charset="0"/>
            </a:endParaRPr>
          </a:p>
          <a:p>
            <a:pPr algn="ctr"/>
            <a:r>
              <a:rPr lang="en-US" b="1" dirty="0">
                <a:latin typeface="Lucida Calligraphy" pitchFamily="66" charset="0"/>
                <a:cs typeface="NikoshBAN" pitchFamily="2" charset="0"/>
              </a:rPr>
              <a:t> </a:t>
            </a:r>
            <a:r>
              <a:rPr lang="en-US" b="1" dirty="0" smtClean="0">
                <a:latin typeface="Lucida Calligraphy" pitchFamily="66" charset="0"/>
                <a:cs typeface="Arial" pitchFamily="34" charset="0"/>
              </a:rPr>
              <a:t>Email-arenacomputer1@gmail.com</a:t>
            </a:r>
            <a:endParaRPr lang="en-US" b="1" dirty="0">
              <a:latin typeface="Lucida Calligraphy" pitchFamily="66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93" y="1445431"/>
            <a:ext cx="1877290" cy="2346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Down Arrow Callout 4"/>
          <p:cNvSpPr/>
          <p:nvPr/>
        </p:nvSpPr>
        <p:spPr>
          <a:xfrm>
            <a:off x="1" y="117488"/>
            <a:ext cx="9060874" cy="1184792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introducing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3996154"/>
            <a:ext cx="31453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Sub </a:t>
            </a:r>
            <a:r>
              <a:rPr lang="en-US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:- </a:t>
            </a:r>
            <a:r>
              <a:rPr lang="en-US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English </a:t>
            </a:r>
            <a:r>
              <a:rPr lang="en-US" i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2</a:t>
            </a:r>
            <a:r>
              <a:rPr lang="en-US" i="1" baseline="300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nd</a:t>
            </a:r>
            <a:r>
              <a:rPr lang="en-US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paper</a:t>
            </a:r>
          </a:p>
          <a:p>
            <a:pPr algn="just"/>
            <a:r>
              <a:rPr lang="en-US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Class   </a:t>
            </a:r>
            <a:r>
              <a:rPr lang="en-US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:- Nine</a:t>
            </a:r>
          </a:p>
          <a:p>
            <a:pPr algn="just"/>
            <a:r>
              <a:rPr lang="en-US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Theme:- Grammar</a:t>
            </a:r>
          </a:p>
          <a:p>
            <a:r>
              <a:rPr lang="en-US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Time   :- </a:t>
            </a:r>
            <a:r>
              <a:rPr lang="en-US" i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50</a:t>
            </a:r>
            <a:r>
              <a:rPr lang="en-US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minutes</a:t>
            </a:r>
          </a:p>
        </p:txBody>
      </p:sp>
    </p:spTree>
    <p:extLst>
      <p:ext uri="{BB962C8B-B14F-4D97-AF65-F5344CB8AC3E}">
        <p14:creationId xmlns:p14="http://schemas.microsoft.com/office/powerpoint/2010/main" val="420814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Rule-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Would that / I wish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sentence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sub.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verb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স্থানে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Were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যেমন-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6" y="6073914"/>
            <a:ext cx="1799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 wish I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8811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Would that I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60739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were a king.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5375826"/>
            <a:ext cx="4048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were a child again.</a:t>
            </a:r>
            <a:endParaRPr lang="en-US" sz="40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1" y="1014283"/>
            <a:ext cx="3276600" cy="43615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055053"/>
            <a:ext cx="3657600" cy="412654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4362450" y="3429000"/>
            <a:ext cx="990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429000" y="3429000"/>
            <a:ext cx="457200" cy="967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343400"/>
            <a:ext cx="1143000" cy="1143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35" y="4191000"/>
            <a:ext cx="757665" cy="45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7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96" y="29568"/>
            <a:ext cx="906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Rule-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In spite of / despite of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 সত্বেও )যুক্ত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Clause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পরের অংশ, বৈপরিত্য অর্থ প্রকাশ পায়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এমন একটি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clause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দ্বারা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complete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 হয়। যেমন-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85415"/>
            <a:ext cx="3886200" cy="22895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58674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0000FF"/>
                </a:solidFill>
              </a:rPr>
              <a:t>the fishermen  get </a:t>
            </a:r>
            <a:r>
              <a:rPr lang="en-US" sz="4400" i="1" dirty="0" smtClean="0">
                <a:solidFill>
                  <a:srgbClr val="0000FF"/>
                </a:solidFill>
              </a:rPr>
              <a:t>poor salary.  </a:t>
            </a:r>
            <a:endParaRPr lang="en-US" sz="4400" i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56" y="3974920"/>
            <a:ext cx="5527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 spite of dancing well,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1447800"/>
            <a:ext cx="3546144" cy="2394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3842330"/>
            <a:ext cx="3546144" cy="15678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76200" y="4549914"/>
            <a:ext cx="5195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0000FF"/>
                </a:solidFill>
              </a:rPr>
              <a:t> she was not rewarded.</a:t>
            </a:r>
            <a:endParaRPr lang="en-US" sz="4000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52578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Despite of working hard ,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9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839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Rule-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Since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sentence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since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পুর্বে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simple present tense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হলে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since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simple past tense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হয় 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since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পুর্বে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simple past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হলে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since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পর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past perfect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হয়। যেমন-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90" y="2138303"/>
            <a:ext cx="4267200" cy="240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5720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Many years passed since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5105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Many years have passed since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769114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It is many years since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4580989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had visited the Himalayas. </a:t>
            </a:r>
            <a:endParaRPr lang="en-US" sz="32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5105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 met you last.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57912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visited her.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8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Rule-13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As if / As though </a:t>
            </a:r>
            <a:r>
              <a:rPr lang="bn-BD" sz="3200" dirty="0" smtClean="0">
                <a:latin typeface="Times New Roman" pitchFamily="18" charset="0"/>
              </a:rPr>
              <a:t>এর আগের অংশ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Simple present  </a:t>
            </a:r>
            <a:r>
              <a:rPr lang="bn-BD" sz="3200" dirty="0" smtClean="0">
                <a:latin typeface="Times New Roman" pitchFamily="18" charset="0"/>
              </a:rPr>
              <a:t>হলে পরের অংশ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Simple past </a:t>
            </a:r>
            <a:r>
              <a:rPr lang="bn-BD" sz="3200" dirty="0" smtClean="0">
                <a:latin typeface="Times New Roman" pitchFamily="18" charset="0"/>
              </a:rPr>
              <a:t> এবং এর আগের অংশ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Simple past</a:t>
            </a:r>
            <a:r>
              <a:rPr lang="bn-BD" sz="3200" dirty="0" smtClean="0">
                <a:latin typeface="Times New Roman" pitchFamily="18" charset="0"/>
              </a:rPr>
              <a:t> হলে পরের অংশ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Past  perfect</a:t>
            </a:r>
            <a:r>
              <a:rPr lang="bn-BD" sz="3200" dirty="0" smtClean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Tense</a:t>
            </a:r>
            <a:r>
              <a:rPr lang="bn-BD" sz="3200" dirty="0" smtClean="0">
                <a:latin typeface="Times New Roman" pitchFamily="18" charset="0"/>
              </a:rPr>
              <a:t> হয়। যেমন-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1" y="2138303"/>
            <a:ext cx="3265169" cy="4414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31242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 speaks as if-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39624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he knew everything.</a:t>
            </a:r>
            <a:endParaRPr lang="en-US" sz="54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51054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Lucida Calligraphy" pitchFamily="66" charset="0"/>
              </a:rPr>
              <a:t>He acts as if – </a:t>
            </a:r>
            <a:endParaRPr lang="en-US" sz="4800" b="1" dirty="0">
              <a:solidFill>
                <a:srgbClr val="7030A0"/>
              </a:solidFill>
              <a:latin typeface="Lucida Calligraphy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5867400"/>
            <a:ext cx="537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Lucida Calligraphy" pitchFamily="66" charset="0"/>
              </a:rPr>
              <a:t> he were a mad.</a:t>
            </a:r>
            <a:endParaRPr lang="en-US" sz="4800" b="1" dirty="0">
              <a:solidFill>
                <a:srgbClr val="0000FF"/>
              </a:solidFill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6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Rule-14: 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place where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 এরুপ থাকলে পরের অংশ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simple present 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এ লিখতে হয়। যেমন-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3619500" cy="2893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4452" y="4759656"/>
            <a:ext cx="4672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Mosque is the place where-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4864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Village fair is a place where-</a:t>
            </a:r>
            <a:endParaRPr lang="en-US" sz="40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997714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villagers sell their commodities.</a:t>
            </a:r>
            <a:endParaRPr lang="en-US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0003" y="4763869"/>
            <a:ext cx="5199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Muslims say their prayer.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05000"/>
            <a:ext cx="4589061" cy="289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1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Rule-15: 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As soon as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যুক্ত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sentence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 এর উভয় পাশে একই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tense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dirty="0">
                <a:latin typeface="Times New Roman" pitchFamily="18" charset="0"/>
                <a:cs typeface="Times New Roman" pitchFamily="18" charset="0"/>
              </a:rPr>
              <a:t>হয়। যেমন-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295400"/>
            <a:ext cx="8610599" cy="3807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1" y="4953000"/>
            <a:ext cx="9067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We went to the river as soon as-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6388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started to rain.</a:t>
            </a:r>
            <a:endParaRPr lang="en-US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72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808" y="7620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Rule-16: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Zero condition </a:t>
            </a:r>
            <a:r>
              <a:rPr lang="bn-BD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যুক্ত 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sentence</a:t>
            </a:r>
            <a:r>
              <a:rPr lang="bn-BD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এর উভয় পাশে একই 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tense</a:t>
            </a:r>
            <a:r>
              <a:rPr lang="bn-BD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হয়। </a:t>
            </a:r>
            <a:r>
              <a:rPr lang="bn-BD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সাধারনতঃ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Present tense</a:t>
            </a:r>
            <a:r>
              <a:rPr lang="bn-BD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অথবা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imperative sentence </a:t>
            </a:r>
            <a:r>
              <a:rPr lang="bn-BD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এ এটা বেশি হয় ।যেমন-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03" y="1676400"/>
            <a:ext cx="4079081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" y="1676400"/>
            <a:ext cx="4382498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953000"/>
            <a:ext cx="4152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Read attentively if-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4648200"/>
            <a:ext cx="416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Drink safe water if- 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105400"/>
            <a:ext cx="4527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you want to alive. </a:t>
            </a:r>
            <a:endParaRPr lang="en-US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478959"/>
            <a:ext cx="4288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you want to pass. </a:t>
            </a:r>
            <a:endParaRPr 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0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91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Rule-17</a:t>
            </a:r>
            <a:r>
              <a:rPr lang="en-US" sz="3200" dirty="0" smtClean="0"/>
              <a:t>:Provided / provided that / providing that </a:t>
            </a:r>
            <a:r>
              <a:rPr lang="bn-BD" sz="3200" dirty="0" smtClean="0"/>
              <a:t>এর অর্থ যদি / যদি ধর / যদি কিনা ইত্যাদি। উক্ত শব্দ যুক্ত </a:t>
            </a:r>
            <a:r>
              <a:rPr lang="en-US" sz="3200" dirty="0" smtClean="0"/>
              <a:t>Sentence </a:t>
            </a:r>
            <a:r>
              <a:rPr lang="bn-BD" sz="3200" dirty="0" smtClean="0"/>
              <a:t>এর শেষে সঙ্গতি পুর্ন একটি বাক্যাংশ লিখতে হয়। যেমন-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458361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plan will take off in time provided..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52600"/>
            <a:ext cx="3812765" cy="2993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" y="2479135"/>
            <a:ext cx="3886200" cy="30834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263" y="5997714"/>
            <a:ext cx="4649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weather is good.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5336" y="4592470"/>
            <a:ext cx="5125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can keep our body fit provided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503938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that..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eat fruits regularly.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4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Rule-18</a:t>
            </a:r>
            <a:r>
              <a:rPr lang="en-US" sz="3200" dirty="0" smtClean="0"/>
              <a:t>:  Let alone </a:t>
            </a:r>
            <a:r>
              <a:rPr lang="bn-BD" sz="3200" dirty="0" smtClean="0"/>
              <a:t>এর অর্থ “ভাবা যায়না” / “চিন্তা করা যায়না”।এ ধরনের </a:t>
            </a:r>
            <a:r>
              <a:rPr lang="en-US" sz="3200" dirty="0"/>
              <a:t>Sentence </a:t>
            </a:r>
            <a:r>
              <a:rPr lang="bn-BD" sz="3200" dirty="0"/>
              <a:t>এর শেষে সঙ্গতি পুর্ন একটি বাক্যাংশ লিখতে হয়। যেমন- 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11675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minimum GPA 4.5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43095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He can not get GPA- 2.oo, let alone..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072" y="4335959"/>
            <a:ext cx="874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can not swim a kilometer, let alone..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029200"/>
            <a:ext cx="4018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Ten kilometers.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8077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Pair work</a:t>
            </a:r>
            <a:endParaRPr lang="en-US" sz="11500" dirty="0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288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Lucida Calligraphy" pitchFamily="66" charset="0"/>
              </a:rPr>
              <a:t>Complete the following sentences.</a:t>
            </a:r>
            <a:endParaRPr lang="en-US" sz="3600" b="1" dirty="0">
              <a:latin typeface="Lucida Calligraphy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514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gency FB" pitchFamily="34" charset="0"/>
              </a:rPr>
              <a:t>a) They ran hurriedly lest-</a:t>
            </a:r>
            <a:endParaRPr lang="en-US" sz="3600" b="1" dirty="0">
              <a:latin typeface="Agency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104" y="3200400"/>
            <a:ext cx="3837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gency FB" pitchFamily="34" charset="0"/>
              </a:rPr>
              <a:t>b)</a:t>
            </a:r>
            <a:r>
              <a:rPr lang="en-US" sz="3600" b="1" dirty="0">
                <a:latin typeface="Agency FB" pitchFamily="34" charset="0"/>
              </a:rPr>
              <a:t>D</a:t>
            </a:r>
            <a:r>
              <a:rPr lang="en-US" sz="3600" b="1" dirty="0" smtClean="0">
                <a:latin typeface="Agency FB" pitchFamily="34" charset="0"/>
              </a:rPr>
              <a:t>rink pure water if-</a:t>
            </a:r>
            <a:endParaRPr lang="en-US" sz="3600" b="1" dirty="0">
              <a:latin typeface="Agency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3787914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gency FB" pitchFamily="34" charset="0"/>
              </a:rPr>
              <a:t>c</a:t>
            </a:r>
            <a:r>
              <a:rPr lang="en-US" sz="4000" b="1" dirty="0" smtClean="0">
                <a:latin typeface="Agency FB" pitchFamily="34" charset="0"/>
              </a:rPr>
              <a:t>) It is high time –  </a:t>
            </a:r>
            <a:endParaRPr lang="en-US" sz="4000" b="1" dirty="0">
              <a:latin typeface="Agency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4419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gency FB" pitchFamily="34" charset="0"/>
              </a:rPr>
              <a:t>d) No sooner had we gone there than- </a:t>
            </a:r>
            <a:endParaRPr lang="en-US" sz="3600" b="1" dirty="0">
              <a:latin typeface="Agency FB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181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entury Schoolbook" pitchFamily="18" charset="0"/>
              </a:rPr>
              <a:t>e)If I were a millionaire- </a:t>
            </a:r>
            <a:endParaRPr lang="en-US" sz="4800" b="1" dirty="0">
              <a:latin typeface="Century Schoolbook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0100" y="2514600"/>
            <a:ext cx="430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gency FB" pitchFamily="34" charset="0"/>
              </a:rPr>
              <a:t> they  should fall behind.</a:t>
            </a:r>
            <a:endParaRPr lang="en-US" sz="3600" b="1" dirty="0">
              <a:solidFill>
                <a:srgbClr val="0000FF"/>
              </a:solidFill>
              <a:latin typeface="Agency FB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3186752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gency FB" pitchFamily="34" charset="0"/>
              </a:rPr>
              <a:t>you want to lead disease-fee life.</a:t>
            </a:r>
            <a:endParaRPr lang="en-US" sz="3600" b="1" dirty="0">
              <a:solidFill>
                <a:srgbClr val="0000FF"/>
              </a:solidFill>
              <a:latin typeface="Agency FB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7156" y="3787914"/>
            <a:ext cx="4756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Agency FB" pitchFamily="34" charset="0"/>
              </a:rPr>
              <a:t>we changed our decision. </a:t>
            </a:r>
            <a:endParaRPr lang="en-US" sz="4000" b="1" dirty="0">
              <a:solidFill>
                <a:srgbClr val="0000FF"/>
              </a:solidFill>
              <a:latin typeface="Agency FB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2352" y="4419600"/>
            <a:ext cx="2985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gency FB" pitchFamily="34" charset="0"/>
              </a:rPr>
              <a:t>she left the place. </a:t>
            </a:r>
            <a:endParaRPr lang="en-US" sz="3600" b="1" dirty="0">
              <a:solidFill>
                <a:srgbClr val="0000FF"/>
              </a:solidFill>
              <a:latin typeface="Agency FB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5950803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Agency FB" pitchFamily="34" charset="0"/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  <a:latin typeface="Agency FB" pitchFamily="34" charset="0"/>
              </a:rPr>
              <a:t>I would build a </a:t>
            </a:r>
            <a:r>
              <a:rPr lang="en-US" sz="4800" b="1" dirty="0" err="1" smtClean="0">
                <a:solidFill>
                  <a:srgbClr val="0000FF"/>
                </a:solidFill>
                <a:latin typeface="Agency FB" pitchFamily="34" charset="0"/>
              </a:rPr>
              <a:t>magnificenat</a:t>
            </a:r>
            <a:r>
              <a:rPr lang="en-US" sz="4800" b="1" dirty="0" smtClean="0">
                <a:solidFill>
                  <a:srgbClr val="0000FF"/>
                </a:solidFill>
                <a:latin typeface="Agency FB" pitchFamily="34" charset="0"/>
              </a:rPr>
              <a:t>  palace . </a:t>
            </a:r>
            <a:endParaRPr lang="en-US" sz="4800" b="1" dirty="0">
              <a:solidFill>
                <a:srgbClr val="0000FF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6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275309"/>
            <a:ext cx="6629400" cy="2630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635472"/>
            <a:ext cx="6096000" cy="228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76200"/>
            <a:ext cx="2215991" cy="6705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vert="vert270" wrap="square" rtlCol="0">
            <a:spAutoFit/>
          </a:bodyPr>
          <a:lstStyle/>
          <a:p>
            <a:pPr algn="just"/>
            <a:r>
              <a:rPr lang="en-US" sz="6600" dirty="0" smtClean="0">
                <a:solidFill>
                  <a:srgbClr val="FF0000"/>
                </a:solidFill>
                <a:latin typeface="Mongolian Baiti" pitchFamily="66" charset="0"/>
                <a:ea typeface="Batang" pitchFamily="18" charset="-127"/>
                <a:cs typeface="Mongolian Baiti" pitchFamily="66" charset="0"/>
              </a:rPr>
              <a:t>What can you see in the pictures?</a:t>
            </a:r>
            <a:endParaRPr lang="en-US" sz="6600" dirty="0">
              <a:solidFill>
                <a:srgbClr val="FF0000"/>
              </a:solidFill>
              <a:latin typeface="Mongolian Baiti" pitchFamily="66" charset="0"/>
              <a:ea typeface="Batang" pitchFamily="18" charset="-127"/>
              <a:cs typeface="Mongolian Baiti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2340072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Elephant" pitchFamily="18" charset="0"/>
              </a:rPr>
              <a:t> Though the contractor got enough time, </a:t>
            </a:r>
            <a:endParaRPr lang="en-US" sz="2800" dirty="0">
              <a:latin typeface="Elephan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2787444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Elephant" pitchFamily="18" charset="0"/>
              </a:rPr>
              <a:t>he couldn’t complete the bridge </a:t>
            </a:r>
          </a:p>
          <a:p>
            <a:pPr algn="just"/>
            <a:endParaRPr lang="en-US" sz="2800" dirty="0">
              <a:latin typeface="Elephan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2763560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Elephant" pitchFamily="18" charset="0"/>
              </a:rPr>
              <a:t> 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Elephant" pitchFamily="18" charset="0"/>
              </a:rPr>
              <a:t>in time for want of money</a:t>
            </a:r>
            <a:r>
              <a:rPr lang="en-US" sz="2800" dirty="0" smtClean="0">
                <a:latin typeface="Elephant" pitchFamily="18" charset="0"/>
              </a:rPr>
              <a:t>.</a:t>
            </a:r>
            <a:endParaRPr lang="en-US" sz="2800" dirty="0">
              <a:latin typeface="Elephan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5848084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Elephant" pitchFamily="18" charset="0"/>
              </a:rPr>
              <a:t>If you want live in the house,</a:t>
            </a:r>
            <a:endParaRPr lang="en-US" sz="2800" dirty="0">
              <a:latin typeface="Elephan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584808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Elephant" pitchFamily="18" charset="0"/>
              </a:rPr>
              <a:t>You have</a:t>
            </a:r>
            <a:endParaRPr lang="en-US" sz="2800" dirty="0">
              <a:solidFill>
                <a:srgbClr val="0000FF"/>
              </a:solidFill>
              <a:latin typeface="Elephan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6305284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Elephant" pitchFamily="18" charset="0"/>
              </a:rPr>
              <a:t>t</a:t>
            </a:r>
            <a:r>
              <a:rPr lang="en-US" sz="2800" dirty="0" smtClean="0">
                <a:solidFill>
                  <a:srgbClr val="0000FF"/>
                </a:solidFill>
                <a:latin typeface="Elephant" pitchFamily="18" charset="0"/>
              </a:rPr>
              <a:t>o complete it. </a:t>
            </a:r>
            <a:endParaRPr lang="en-US" sz="2800" dirty="0">
              <a:solidFill>
                <a:srgbClr val="0000FF"/>
              </a:solidFill>
              <a:latin typeface="Elephan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20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036" y="-228600"/>
            <a:ext cx="43331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A30D58"/>
                </a:solidFill>
                <a:latin typeface="Gabriola" pitchFamily="82" charset="0"/>
              </a:rPr>
              <a:t>Evaluation</a:t>
            </a:r>
            <a:endParaRPr lang="en-US" sz="8800" dirty="0">
              <a:solidFill>
                <a:srgbClr val="A30D58"/>
              </a:solidFill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Gabriola" pitchFamily="82" charset="0"/>
                <a:ea typeface="Batang" pitchFamily="18" charset="-127"/>
              </a:rPr>
              <a:t>a) As soon as he saw the police,-</a:t>
            </a:r>
            <a:endParaRPr lang="en-US" sz="4800" b="1" dirty="0">
              <a:latin typeface="Gabriola" pitchFamily="82" charset="0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76961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Gabriola" pitchFamily="82" charset="0"/>
              </a:rPr>
              <a:t>b) Though he studied more,--</a:t>
            </a:r>
            <a:endParaRPr lang="en-US" sz="4000" b="1" dirty="0"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26595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Gabriola" pitchFamily="82" charset="0"/>
              </a:rPr>
              <a:t>c) We take exercise regularly so that -,</a:t>
            </a:r>
            <a:endParaRPr lang="en-US" sz="4400" b="1" dirty="0"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92714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Gabriola" pitchFamily="82" charset="0"/>
              </a:rPr>
              <a:t>d) Fifteen years have passed,- </a:t>
            </a:r>
            <a:endParaRPr lang="en-US" sz="4000" b="1" dirty="0"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16" y="4945559"/>
            <a:ext cx="5205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Gabriola" pitchFamily="82" charset="0"/>
              </a:rPr>
              <a:t>e) He is not only a teacher,-</a:t>
            </a:r>
            <a:endParaRPr lang="en-US" sz="4400" b="1" dirty="0">
              <a:latin typeface="Gabriol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990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Gabriola" pitchFamily="82" charset="0"/>
                <a:ea typeface="Batang" pitchFamily="18" charset="-127"/>
              </a:rPr>
              <a:t> he fled away.</a:t>
            </a:r>
            <a:endParaRPr lang="en-US" sz="4800" b="1" dirty="0">
              <a:solidFill>
                <a:srgbClr val="0000FF"/>
              </a:solidFill>
              <a:latin typeface="Gabriola" pitchFamily="82" charset="0"/>
              <a:ea typeface="Batang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1884402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Gabriola" pitchFamily="82" charset="0"/>
              </a:rPr>
              <a:t>he couldn’t pass in the exam.</a:t>
            </a:r>
            <a:endParaRPr lang="en-US" sz="4000" b="1" dirty="0"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192959"/>
            <a:ext cx="4914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Gabriola" pitchFamily="82" charset="0"/>
              </a:rPr>
              <a:t> we can keep our body fit.</a:t>
            </a:r>
            <a:endParaRPr lang="en-US" sz="4400" b="1" dirty="0"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4168914"/>
            <a:ext cx="4419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Gabriola" pitchFamily="82" charset="0"/>
              </a:rPr>
              <a:t>I had joined in this school.</a:t>
            </a:r>
            <a:endParaRPr lang="en-US" sz="4000" b="1" dirty="0"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5021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Gabriola" pitchFamily="82" charset="0"/>
              </a:rPr>
              <a:t> but also a business man.</a:t>
            </a:r>
            <a:endParaRPr lang="en-US" sz="4400" b="1" dirty="0">
              <a:solidFill>
                <a:srgbClr val="0000FF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2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59140"/>
            <a:ext cx="84149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Lucida Calligraphy" pitchFamily="66" charset="0"/>
              </a:rPr>
              <a:t>Home work</a:t>
            </a:r>
            <a:endParaRPr lang="en-US" sz="9600" b="1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04" y="1524000"/>
            <a:ext cx="9067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  <a:latin typeface="Gabriola" pitchFamily="82" charset="0"/>
                <a:cs typeface="MV Boli" pitchFamily="2" charset="0"/>
              </a:rPr>
              <a:t>Try to complete the incomplete  sentences  by  using,-</a:t>
            </a:r>
            <a:r>
              <a:rPr lang="en-US" sz="6000" b="1" dirty="0" smtClean="0">
                <a:solidFill>
                  <a:srgbClr val="FF0066"/>
                </a:solidFill>
                <a:latin typeface="Gabriola" pitchFamily="82" charset="0"/>
                <a:cs typeface="MV Boli" pitchFamily="2" charset="0"/>
              </a:rPr>
              <a:t>Lest, Since, No sooner had, As soon as, In spite of, Let alone, So that, It is high time,  If, As if etc. </a:t>
            </a:r>
            <a:endParaRPr lang="en-US" sz="6000" b="1" dirty="0">
              <a:solidFill>
                <a:srgbClr val="FF0066"/>
              </a:solidFill>
              <a:latin typeface="Gabriola" pitchFamily="8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13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rnob\Downloads\Picture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920770" cy="202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Users\Arnob\Downloads\Picture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696" y="76200"/>
            <a:ext cx="1920770" cy="202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Arnob\Downloads\Picture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3332"/>
            <a:ext cx="1920770" cy="202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rnob\Downloads\Picture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926" y="2363332"/>
            <a:ext cx="1920770" cy="202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rnob\Downloads\Picture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24400"/>
            <a:ext cx="1920770" cy="202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rnob\Downloads\Picture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926" y="4724400"/>
            <a:ext cx="1920770" cy="202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rnob\Downloads\Picture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830" y="4724400"/>
            <a:ext cx="1920770" cy="202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rnob\Downloads\Picture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830" y="4724400"/>
            <a:ext cx="1920770" cy="202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rnob\Downloads\Picture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830" y="2407690"/>
            <a:ext cx="1920770" cy="202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Arnob\Downloads\Picture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830" y="2407690"/>
            <a:ext cx="1920770" cy="202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Arnob\Downloads\Picture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830" y="76200"/>
            <a:ext cx="1920770" cy="202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Arnob\Downloads\Picture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830" y="76200"/>
            <a:ext cx="1920770" cy="202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52400" y="12954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00FF"/>
                </a:solidFill>
              </a:rPr>
              <a:t>   “Good   bye !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3611940"/>
            <a:ext cx="906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See   you   next .”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8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9436"/>
            <a:ext cx="4038600" cy="5122164"/>
          </a:xfrm>
          <a:prstGeom prst="rect">
            <a:avLst/>
          </a:prstGeom>
        </p:spPr>
      </p:pic>
      <p:pic>
        <p:nvPicPr>
          <p:cNvPr id="1026" name="Picture 2" descr="E:\Baki Billah\Map-Banglade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3858086" cy="434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5" name="Oval 4"/>
          <p:cNvSpPr/>
          <p:nvPr/>
        </p:nvSpPr>
        <p:spPr>
          <a:xfrm>
            <a:off x="457200" y="990600"/>
            <a:ext cx="3962400" cy="37338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498354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When you complete the  drawing of map,</a:t>
            </a:r>
            <a:endParaRPr lang="en-US" sz="3200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5334000"/>
            <a:ext cx="441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He cut the tree but, </a:t>
            </a:r>
            <a:endParaRPr lang="en-US" sz="3600" b="1" i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684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>will be identified</a:t>
            </a:r>
            <a:r>
              <a:rPr lang="en-US" sz="32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. </a:t>
            </a:r>
            <a:endParaRPr lang="en-US" sz="3200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5486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>it</a:t>
            </a:r>
            <a:endParaRPr lang="en-US" sz="3200" b="1" dirty="0">
              <a:solidFill>
                <a:srgbClr val="FF0066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7697" y="5906869"/>
            <a:ext cx="355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00FF"/>
                </a:solidFill>
                <a:latin typeface="Batang" pitchFamily="18" charset="-127"/>
                <a:ea typeface="Batang" pitchFamily="18" charset="-127"/>
              </a:rPr>
              <a:t> didn’t finish it.</a:t>
            </a:r>
            <a:endParaRPr lang="en-US" sz="3600" b="1" i="1" dirty="0">
              <a:solidFill>
                <a:srgbClr val="0000FF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980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/>
      <p:bldP spid="4" grpId="0"/>
      <p:bldP spid="7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Can you guess what 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we are     </a:t>
            </a:r>
          </a:p>
          <a:p>
            <a:pPr algn="ctr"/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going 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to learn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2860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C00000"/>
                </a:solidFill>
                <a:latin typeface="Forte" pitchFamily="66" charset="0"/>
              </a:rPr>
              <a:t>Today our text about  completing sentences</a:t>
            </a:r>
            <a:endParaRPr lang="en-US" sz="8000" dirty="0">
              <a:solidFill>
                <a:srgbClr val="C00000"/>
              </a:solidFill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Lucida Calligraphy" pitchFamily="66" charset="0"/>
                <a:cs typeface="NikoshBAN" pitchFamily="2" charset="0"/>
              </a:rPr>
              <a:t>O b j e c t i v e s-</a:t>
            </a:r>
            <a:r>
              <a:rPr lang="en-US" sz="7200" dirty="0">
                <a:solidFill>
                  <a:srgbClr val="FF0000"/>
                </a:solidFill>
                <a:latin typeface="Lucida Calligraphy" pitchFamily="66" charset="0"/>
                <a:cs typeface="NikoshBAN" pitchFamily="2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1905000"/>
            <a:ext cx="8915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Bodoni MT Condensed" pitchFamily="18" charset="0"/>
              </a:rPr>
              <a:t> By the end of the lesson </a:t>
            </a:r>
          </a:p>
          <a:p>
            <a:pPr algn="ctr"/>
            <a:r>
              <a:rPr lang="en-US" sz="6600" dirty="0">
                <a:solidFill>
                  <a:srgbClr val="0070C0"/>
                </a:solidFill>
                <a:latin typeface="Bodoni MT Condensed" pitchFamily="18" charset="0"/>
              </a:rPr>
              <a:t>       the learners will </a:t>
            </a:r>
            <a:r>
              <a:rPr lang="en-US" sz="6600" dirty="0" smtClean="0">
                <a:solidFill>
                  <a:srgbClr val="0070C0"/>
                </a:solidFill>
                <a:latin typeface="Bodoni MT Condensed" pitchFamily="18" charset="0"/>
              </a:rPr>
              <a:t>be able to complete the incomplete sentences--</a:t>
            </a:r>
            <a:endParaRPr lang="en-US" sz="6600" dirty="0">
              <a:solidFill>
                <a:srgbClr val="0070C0"/>
              </a:solidFill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0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9496"/>
            <a:ext cx="91464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Batang" pitchFamily="18" charset="-127"/>
                <a:ea typeface="Batang" pitchFamily="18" charset="-127"/>
              </a:rPr>
              <a:t>There is an incomplete sentence in your question </a:t>
            </a:r>
            <a:r>
              <a:rPr lang="en-US" sz="4000" b="1" dirty="0" err="1" smtClean="0">
                <a:latin typeface="Batang" pitchFamily="18" charset="-127"/>
                <a:ea typeface="Batang" pitchFamily="18" charset="-127"/>
              </a:rPr>
              <a:t>paper,you</a:t>
            </a:r>
            <a:r>
              <a:rPr lang="en-US" sz="4000" b="1" dirty="0" smtClean="0">
                <a:latin typeface="Batang" pitchFamily="18" charset="-127"/>
                <a:ea typeface="Batang" pitchFamily="18" charset="-127"/>
              </a:rPr>
              <a:t> will have to complete it. In this regard there is no alternative to have a knowledge about,-number, verb, clause, tense &amp; proverb etc</a:t>
            </a:r>
            <a:r>
              <a:rPr lang="en-US" sz="4000" b="1" dirty="0">
                <a:latin typeface="Batang" pitchFamily="18" charset="-127"/>
                <a:ea typeface="Batang" pitchFamily="18" charset="-127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732" y="3733800"/>
            <a:ext cx="891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Script MT Bold" pitchFamily="66" charset="0"/>
                <a:ea typeface="Batang" pitchFamily="18" charset="-127"/>
              </a:rPr>
              <a:t>There are some rules to complete the sentence and they are:--</a:t>
            </a:r>
            <a:endParaRPr lang="en-US" sz="6600" b="1" dirty="0">
              <a:solidFill>
                <a:srgbClr val="FF0000"/>
              </a:solidFill>
              <a:latin typeface="Script MT Bold" pitchFamily="66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99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660" y="762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FF"/>
                </a:solidFill>
                <a:latin typeface="Arial Narrow" pitchFamily="34" charset="0"/>
              </a:rPr>
              <a:t>Rule-1: </a:t>
            </a:r>
            <a:r>
              <a:rPr lang="bn-BD" sz="4000" b="1" dirty="0" smtClean="0">
                <a:latin typeface="Arial Narrow" pitchFamily="34" charset="0"/>
              </a:rPr>
              <a:t>কোন </a:t>
            </a:r>
            <a:r>
              <a:rPr lang="en-US" sz="4000" b="1" dirty="0" smtClean="0">
                <a:latin typeface="Arial Narrow" pitchFamily="34" charset="0"/>
              </a:rPr>
              <a:t>sentence </a:t>
            </a:r>
            <a:r>
              <a:rPr lang="bn-BD" sz="4000" b="1" dirty="0" smtClean="0">
                <a:latin typeface="Arial Narrow" pitchFamily="34" charset="0"/>
              </a:rPr>
              <a:t>এ </a:t>
            </a:r>
            <a:r>
              <a:rPr lang="en-US" sz="4000" b="1" dirty="0" smtClean="0">
                <a:latin typeface="Arial Narrow" pitchFamily="34" charset="0"/>
              </a:rPr>
              <a:t>Lest</a:t>
            </a:r>
            <a:r>
              <a:rPr lang="bn-BD" sz="4000" b="1" dirty="0" smtClean="0">
                <a:latin typeface="Arial Narrow" pitchFamily="34" charset="0"/>
              </a:rPr>
              <a:t> থাকলে </a:t>
            </a:r>
            <a:r>
              <a:rPr lang="en-US" sz="4000" b="1" dirty="0" smtClean="0">
                <a:latin typeface="Arial Narrow" pitchFamily="34" charset="0"/>
              </a:rPr>
              <a:t>Lest</a:t>
            </a:r>
            <a:r>
              <a:rPr lang="bn-BD" sz="4000" b="1" dirty="0" smtClean="0">
                <a:latin typeface="Arial Narrow" pitchFamily="34" charset="0"/>
              </a:rPr>
              <a:t> এর পরবর্তি অংশের গঠন হবে,-</a:t>
            </a:r>
            <a:r>
              <a:rPr lang="en-US" sz="4000" b="1" dirty="0" smtClean="0">
                <a:latin typeface="Arial Narrow" pitchFamily="34" charset="0"/>
              </a:rPr>
              <a:t> Sub + should + verb + </a:t>
            </a:r>
            <a:r>
              <a:rPr lang="en-US" sz="4000" b="1" dirty="0" err="1" smtClean="0">
                <a:latin typeface="Arial Narrow" pitchFamily="34" charset="0"/>
              </a:rPr>
              <a:t>exten</a:t>
            </a:r>
            <a:r>
              <a:rPr lang="en-US" sz="4000" b="1" dirty="0" smtClean="0">
                <a:latin typeface="Arial Narrow" pitchFamily="34" charset="0"/>
              </a:rPr>
              <a:t>.</a:t>
            </a:r>
            <a:r>
              <a:rPr lang="bn-BD" sz="4000" b="1" dirty="0" smtClean="0">
                <a:latin typeface="Arial Narrow" pitchFamily="34" charset="0"/>
              </a:rPr>
              <a:t> </a:t>
            </a:r>
            <a:r>
              <a:rPr lang="en-US" sz="4000" b="1" dirty="0" smtClean="0">
                <a:latin typeface="Arial Narrow" pitchFamily="34" charset="0"/>
              </a:rPr>
              <a:t> For example:-</a:t>
            </a:r>
            <a:endParaRPr lang="en-US" sz="4000" b="1" dirty="0"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2200"/>
            <a:ext cx="2590800" cy="4202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3886200"/>
            <a:ext cx="68580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guard watches carefully lest--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4419600"/>
            <a:ext cx="63246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thief should enter the house.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65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4343400" cy="480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2450" y="4953000"/>
            <a:ext cx="8667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Batang" pitchFamily="18" charset="-127"/>
                <a:ea typeface="Batang" pitchFamily="18" charset="-127"/>
              </a:rPr>
              <a:t>The </a:t>
            </a:r>
            <a:r>
              <a:rPr lang="en-US" sz="4000" b="1" dirty="0" smtClean="0">
                <a:latin typeface="Batang" pitchFamily="18" charset="-127"/>
                <a:ea typeface="Batang" pitchFamily="18" charset="-127"/>
              </a:rPr>
              <a:t>blind man walks slowly </a:t>
            </a:r>
            <a:r>
              <a:rPr lang="en-US" sz="4000" b="1" dirty="0">
                <a:latin typeface="Batang" pitchFamily="18" charset="-127"/>
                <a:ea typeface="Batang" pitchFamily="18" charset="-127"/>
              </a:rPr>
              <a:t>lest--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562600"/>
            <a:ext cx="85315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rgbClr val="0000FF"/>
                </a:solidFill>
                <a:latin typeface="Batang" pitchFamily="18" charset="-127"/>
                <a:ea typeface="Batang" pitchFamily="18" charset="-127"/>
              </a:rPr>
              <a:t>he should fall down on the ground.</a:t>
            </a:r>
            <a:endParaRPr lang="en-US" sz="4000" b="1" i="1" dirty="0">
              <a:solidFill>
                <a:srgbClr val="0000FF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250" y="76200"/>
            <a:ext cx="3709500" cy="477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4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1109</TotalTime>
  <Words>1314</Words>
  <Application>Microsoft Office PowerPoint</Application>
  <PresentationFormat>On-screen Show (4:3)</PresentationFormat>
  <Paragraphs>157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56" baseType="lpstr">
      <vt:lpstr>Batang</vt:lpstr>
      <vt:lpstr>Agency FB</vt:lpstr>
      <vt:lpstr>Algerian</vt:lpstr>
      <vt:lpstr>Andalus</vt:lpstr>
      <vt:lpstr>Arial</vt:lpstr>
      <vt:lpstr>Arial Narrow</vt:lpstr>
      <vt:lpstr>Bodoni MT Condensed</vt:lpstr>
      <vt:lpstr>Bodoni MT Poster Compressed</vt:lpstr>
      <vt:lpstr>Calibri</vt:lpstr>
      <vt:lpstr>Century Schoolbook</vt:lpstr>
      <vt:lpstr>Constantia</vt:lpstr>
      <vt:lpstr>Elephant</vt:lpstr>
      <vt:lpstr>Forte</vt:lpstr>
      <vt:lpstr>Gabriola</vt:lpstr>
      <vt:lpstr>Lucida Calligraphy</vt:lpstr>
      <vt:lpstr>Mongolian Baiti</vt:lpstr>
      <vt:lpstr>Monotype Corsiva</vt:lpstr>
      <vt:lpstr>MV Boli</vt:lpstr>
      <vt:lpstr>NikoshBAN</vt:lpstr>
      <vt:lpstr>Script MT Bold</vt:lpstr>
      <vt:lpstr>Times New Roman</vt:lpstr>
      <vt:lpstr>Vrinda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Arnob</dc:creator>
  <cp:lastModifiedBy>Arena</cp:lastModifiedBy>
  <cp:revision>176</cp:revision>
  <dcterms:created xsi:type="dcterms:W3CDTF">2006-08-16T00:00:00Z</dcterms:created>
  <dcterms:modified xsi:type="dcterms:W3CDTF">2017-04-28T17:31:43Z</dcterms:modified>
</cp:coreProperties>
</file>